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Lst>
  <p:sldSz cx="9144000" cy="5143500" type="screen16x9"/>
  <p:notesSz cx="6858000" cy="9144000"/>
  <p:embeddedFontLst>
    <p:embeddedFont>
      <p:font typeface="Lato" panose="020B0604020202020204" charset="0"/>
      <p:regular r:id="rId15"/>
      <p:bold r:id="rId16"/>
      <p:italic r:id="rId17"/>
      <p:boldItalic r:id="rId18"/>
    </p:embeddedFont>
    <p:embeddedFont>
      <p:font typeface="Lato Black" panose="020B0604020202020204" charset="0"/>
      <p:bold r:id="rId19"/>
      <p:boldItalic r:id="rId20"/>
    </p:embeddedFont>
    <p:embeddedFont>
      <p:font typeface="Lato Light" panose="020F0302020204030203" charset="0"/>
      <p:regular r:id="rId21"/>
      <p:bold r:id="rId22"/>
      <p:italic r:id="rId23"/>
      <p:boldItalic r:id="rId24"/>
    </p:embeddedFont>
    <p:embeddedFont>
      <p:font typeface="Raleway" panose="020B0604020202020204" charset="0"/>
      <p:regular r:id="rId25"/>
      <p:bold r:id="rId26"/>
      <p:italic r:id="rId27"/>
      <p:boldItalic r:id="rId28"/>
    </p:embeddedFont>
    <p:embeddedFont>
      <p:font typeface="Roboto" panose="020B0604020202020204" charset="0"/>
      <p:regular r:id="rId29"/>
      <p:bold r:id="rId30"/>
      <p:italic r:id="rId31"/>
      <p:boldItalic r:id="rId32"/>
    </p:embeddedFont>
    <p:embeddedFont>
      <p:font typeface="Verdana" panose="020B0604030504040204" pitchFamily="3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2" d="100"/>
          <a:sy n="102" d="100"/>
        </p:scale>
        <p:origin x="826"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9" Type="http://schemas.openxmlformats.org/officeDocument/2006/relationships/theme" Target="theme/theme1.xml"/><Relationship Id="rId21" Type="http://schemas.openxmlformats.org/officeDocument/2006/relationships/font" Target="fonts/font7.fntdata"/><Relationship Id="rId34" Type="http://schemas.openxmlformats.org/officeDocument/2006/relationships/font" Target="fonts/font2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font" Target="fonts/font19.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font" Target="fonts/font1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font" Target="fonts/font22.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font" Target="fonts/font21.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5f6af9dd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5f6af9d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1924daf065b_3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1924daf065b_3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193b17c2d0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193b17c2d0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1927f849817_1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1927f849817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51622d556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251622d55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93b17c2d04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93b17c2d04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d9c67055b_0_1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d9c67055b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251d9112ad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251d9112a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251d23597c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251d23597c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251d9165c2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251d9165c2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5430e6bdd_5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5430e6bdd_5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924daf065b_3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1924daf065b_3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a:endParaRPr/>
          </a:p>
        </p:txBody>
      </p:sp>
      <p:sp>
        <p:nvSpPr>
          <p:cNvPr id="11" name="Google Shape;11;p2"/>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 name="Google Shape;12;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11"/>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96" name="Google Shape;96;p11"/>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97" name="Google Shape;97;p11"/>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spTree>
      <p:nvGrpSpPr>
        <p:cNvPr id="1" name="Shape 99"/>
        <p:cNvGrpSpPr/>
        <p:nvPr/>
      </p:nvGrpSpPr>
      <p:grpSpPr>
        <a:xfrm>
          <a:off x="0" y="0"/>
          <a:ext cx="0" cy="0"/>
          <a:chOff x="0" y="0"/>
          <a:chExt cx="0" cy="0"/>
        </a:xfrm>
      </p:grpSpPr>
      <p:pic>
        <p:nvPicPr>
          <p:cNvPr id="100" name="Google Shape;100;p12" descr="Side view of hands writing in a notebook at a cafe"/>
          <p:cNvPicPr preferRelativeResize="0"/>
          <p:nvPr/>
        </p:nvPicPr>
        <p:blipFill rotWithShape="1">
          <a:blip r:embed="rId2">
            <a:alphaModFix/>
          </a:blip>
          <a:srcRect l="9050" t="12064" r="54351" b="26446"/>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106" name="Google Shape;106;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07" name="Google Shape;107;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08" name="Google Shape;108;p12"/>
          <p:cNvSpPr txBox="1">
            <a:spLocks noGrp="1"/>
          </p:cNvSpPr>
          <p:nvPr>
            <p:ph type="sldNum" idx="12"/>
          </p:nvPr>
        </p:nvSpPr>
        <p:spPr>
          <a:xfrm>
            <a:off x="8536300" y="4749850"/>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and description 1 2">
  <p:cSld name="SECTION_TITLE_AND_DESCRIPTION_1_2">
    <p:spTree>
      <p:nvGrpSpPr>
        <p:cNvPr id="1"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l="31883" t="8096" r="25713"/>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13"/>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116" name="Google Shape;116;p13"/>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17" name="Google Shape;117;p13"/>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18" name="Google Shape;118;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9"/>
        <p:cNvGrpSpPr/>
        <p:nvPr/>
      </p:nvGrpSpPr>
      <p:grpSpPr>
        <a:xfrm>
          <a:off x="0" y="0"/>
          <a:ext cx="0" cy="0"/>
          <a:chOff x="0" y="0"/>
          <a:chExt cx="0" cy="0"/>
        </a:xfrm>
      </p:grpSpPr>
      <p:sp>
        <p:nvSpPr>
          <p:cNvPr id="120" name="Google Shape;120;p14"/>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21" name="Google Shape;121;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15"/>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28" name="Google Shape;128;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9"/>
        <p:cNvGrpSpPr/>
        <p:nvPr/>
      </p:nvGrpSpPr>
      <p:grpSpPr>
        <a:xfrm>
          <a:off x="0" y="0"/>
          <a:ext cx="0" cy="0"/>
          <a:chOff x="0" y="0"/>
          <a:chExt cx="0" cy="0"/>
        </a:xfrm>
      </p:grpSpPr>
      <p:sp>
        <p:nvSpPr>
          <p:cNvPr id="130" name="Google Shape;130;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1">
  <p:cSld name="TITLE_1">
    <p:bg>
      <p:bgPr>
        <a:solidFill>
          <a:schemeClr val="lt2"/>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a:endParaRPr/>
          </a:p>
        </p:txBody>
      </p:sp>
      <p:sp>
        <p:nvSpPr>
          <p:cNvPr id="19" name="Google Shape;19;p3"/>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0" name="Google Shape;20;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3"/>
          <p:cNvSpPr/>
          <p:nvPr/>
        </p:nvSpPr>
        <p:spPr>
          <a:xfrm>
            <a:off x="0" y="1"/>
            <a:ext cx="9144000" cy="467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name="adj" fmla="val 2500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10800000">
              <a:off x="4953871" y="3681997"/>
              <a:ext cx="400200" cy="606600"/>
            </a:xfrm>
            <a:prstGeom prst="triangle">
              <a:avLst>
                <a:gd name="adj" fmla="val 96745"/>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4767796" y="3681816"/>
              <a:ext cx="163500" cy="606600"/>
            </a:xfrm>
            <a:prstGeom prst="triangle">
              <a:avLst>
                <a:gd name="adj" fmla="val 98558"/>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10800000">
              <a:off x="4668343" y="4283738"/>
              <a:ext cx="1230600" cy="45600"/>
            </a:xfrm>
            <a:prstGeom prst="roundRect">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4926950" y="3681915"/>
              <a:ext cx="42900" cy="5943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3553042" y="1674645"/>
              <a:ext cx="3461100" cy="2014500"/>
            </a:xfrm>
            <a:prstGeom prst="roundRect">
              <a:avLst>
                <a:gd name="adj" fmla="val 1882"/>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3553042" y="1657806"/>
              <a:ext cx="3461100" cy="2014500"/>
            </a:xfrm>
            <a:prstGeom prst="roundRect">
              <a:avLst>
                <a:gd name="adj" fmla="val 1764"/>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4" name="Google Shape;34;p3" descr="Component Detail"/>
          <p:cNvPicPr preferRelativeResize="0"/>
          <p:nvPr/>
        </p:nvPicPr>
        <p:blipFill rotWithShape="1">
          <a:blip r:embed="rId2">
            <a:alphaModFix/>
          </a:blip>
          <a:srcRect b="25076"/>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name="adj" fmla="val 4551"/>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5400000">
                <a:off x="3279465" y="2383195"/>
                <a:ext cx="2860500" cy="1446900"/>
              </a:xfrm>
              <a:prstGeom prst="roundRect">
                <a:avLst>
                  <a:gd name="adj" fmla="val 4551"/>
                </a:avLst>
              </a:pr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4473243" y="4318802"/>
                <a:ext cx="472800" cy="76800"/>
              </a:xfrm>
              <a:prstGeom prst="roundRect">
                <a:avLst>
                  <a:gd name="adj" fmla="val 50000"/>
                </a:avLst>
              </a:prstGeom>
              <a:solidFill>
                <a:srgbClr val="4B4B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1" name="Google Shape;41;p3" descr="Mobile View"/>
            <p:cNvPicPr preferRelativeResize="0"/>
            <p:nvPr/>
          </p:nvPicPr>
          <p:blipFill rotWithShape="1">
            <a:blip r:embed="rId3">
              <a:alphaModFix/>
            </a:blip>
            <a:srcRect t="4362" b="4371"/>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a:endParaRPr/>
          </a:p>
        </p:txBody>
      </p:sp>
      <p:sp>
        <p:nvSpPr>
          <p:cNvPr id="48" name="Google Shape;48;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55" name="Google Shape;55;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6" name="Google Shape;56;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63" name="Google Shape;63;p6"/>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4" name="Google Shape;64;p6"/>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5" name="Google Shape;65;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 name="Google Shape;71;p7"/>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72" name="Google Shape;72;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9"/>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82" name="Google Shape;82;p9"/>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3" name="Google Shape;83;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10"/>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a:endParaRPr/>
          </a:p>
        </p:txBody>
      </p:sp>
      <p:sp>
        <p:nvSpPr>
          <p:cNvPr id="89" name="Google Shape;89;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0.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pic>
        <p:nvPicPr>
          <p:cNvPr id="135" name="Google Shape;135;p17" descr="Open Chromebook laptop computer"/>
          <p:cNvPicPr preferRelativeResize="0"/>
          <p:nvPr/>
        </p:nvPicPr>
        <p:blipFill rotWithShape="1">
          <a:blip r:embed="rId3">
            <a:alphaModFix/>
          </a:blip>
          <a:srcRect r="3344"/>
          <a:stretch/>
        </p:blipFill>
        <p:spPr>
          <a:xfrm>
            <a:off x="4312675" y="1432450"/>
            <a:ext cx="4537098" cy="2822399"/>
          </a:xfrm>
          <a:prstGeom prst="rect">
            <a:avLst/>
          </a:prstGeom>
          <a:noFill/>
          <a:ln>
            <a:noFill/>
          </a:ln>
        </p:spPr>
      </p:pic>
      <p:sp>
        <p:nvSpPr>
          <p:cNvPr id="136" name="Google Shape;136;p17"/>
          <p:cNvSpPr txBox="1">
            <a:spLocks noGrp="1"/>
          </p:cNvSpPr>
          <p:nvPr>
            <p:ph type="ctrTitle"/>
          </p:nvPr>
        </p:nvSpPr>
        <p:spPr>
          <a:xfrm>
            <a:off x="729450" y="1322450"/>
            <a:ext cx="3787800" cy="144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Cab booking Application</a:t>
            </a:r>
            <a:endParaRPr/>
          </a:p>
        </p:txBody>
      </p:sp>
      <p:sp>
        <p:nvSpPr>
          <p:cNvPr id="137" name="Google Shape;137;p17"/>
          <p:cNvSpPr txBox="1">
            <a:spLocks noGrp="1"/>
          </p:cNvSpPr>
          <p:nvPr>
            <p:ph type="subTitle" idx="1"/>
          </p:nvPr>
        </p:nvSpPr>
        <p:spPr>
          <a:xfrm>
            <a:off x="109000" y="2769350"/>
            <a:ext cx="4408200" cy="222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Contributors :</a:t>
            </a:r>
            <a:endParaRPr dirty="0"/>
          </a:p>
          <a:p>
            <a:pPr marL="0" lvl="0" indent="0" algn="l" rtl="0">
              <a:spcBef>
                <a:spcPts val="0"/>
              </a:spcBef>
              <a:spcAft>
                <a:spcPts val="0"/>
              </a:spcAft>
              <a:buNone/>
            </a:pPr>
            <a:endParaRPr dirty="0"/>
          </a:p>
          <a:p>
            <a:pPr marL="457200" lvl="0" indent="-330200" algn="l" rtl="0">
              <a:spcBef>
                <a:spcPts val="0"/>
              </a:spcBef>
              <a:spcAft>
                <a:spcPts val="0"/>
              </a:spcAft>
              <a:buSzPts val="1600"/>
              <a:buAutoNum type="arabicPeriod"/>
            </a:pPr>
            <a:r>
              <a:rPr lang="en" dirty="0"/>
              <a:t> Anirudh</a:t>
            </a:r>
            <a:endParaRPr dirty="0"/>
          </a:p>
          <a:p>
            <a:pPr marL="457200" lvl="0" indent="-330200" algn="l" rtl="0">
              <a:spcBef>
                <a:spcPts val="0"/>
              </a:spcBef>
              <a:spcAft>
                <a:spcPts val="0"/>
              </a:spcAft>
              <a:buSzPts val="1600"/>
              <a:buAutoNum type="arabicPeriod"/>
            </a:pPr>
            <a:r>
              <a:rPr lang="en" dirty="0"/>
              <a:t>C. Ganesh</a:t>
            </a:r>
            <a:endParaRPr dirty="0"/>
          </a:p>
          <a:p>
            <a:pPr marL="457200" lvl="0" indent="-330200" algn="l" rtl="0">
              <a:spcBef>
                <a:spcPts val="0"/>
              </a:spcBef>
              <a:spcAft>
                <a:spcPts val="0"/>
              </a:spcAft>
              <a:buSzPts val="1600"/>
              <a:buAutoNum type="arabicPeriod"/>
            </a:pPr>
            <a:r>
              <a:rPr lang="en" dirty="0"/>
              <a:t>Satabdi Ray</a:t>
            </a:r>
            <a:endParaRPr dirty="0"/>
          </a:p>
          <a:p>
            <a:pPr marL="457200" lvl="0" indent="-330200" algn="l" rtl="0">
              <a:spcBef>
                <a:spcPts val="0"/>
              </a:spcBef>
              <a:spcAft>
                <a:spcPts val="0"/>
              </a:spcAft>
              <a:buSzPts val="1600"/>
              <a:buAutoNum type="arabicPeriod"/>
            </a:pPr>
            <a:r>
              <a:rPr lang="en" dirty="0"/>
              <a:t>Kedar Sai</a:t>
            </a:r>
            <a:endParaRPr dirty="0"/>
          </a:p>
          <a:p>
            <a:pPr marL="457200" lvl="0" indent="-330200" algn="l" rtl="0">
              <a:spcBef>
                <a:spcPts val="0"/>
              </a:spcBef>
              <a:spcAft>
                <a:spcPts val="0"/>
              </a:spcAft>
              <a:buSzPts val="1600"/>
              <a:buAutoNum type="arabicPeriod"/>
            </a:pPr>
            <a:r>
              <a:rPr lang="en" dirty="0"/>
              <a:t>Deeksha</a:t>
            </a:r>
            <a:endParaRPr dirty="0"/>
          </a:p>
        </p:txBody>
      </p:sp>
      <p:pic>
        <p:nvPicPr>
          <p:cNvPr id="138" name="Google Shape;138;p17"/>
          <p:cNvPicPr preferRelativeResize="0"/>
          <p:nvPr/>
        </p:nvPicPr>
        <p:blipFill>
          <a:blip r:embed="rId4">
            <a:alphaModFix/>
          </a:blip>
          <a:stretch>
            <a:fillRect/>
          </a:stretch>
        </p:blipFill>
        <p:spPr>
          <a:xfrm>
            <a:off x="4869200" y="1623025"/>
            <a:ext cx="3533001" cy="20500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pic>
        <p:nvPicPr>
          <p:cNvPr id="196" name="Google Shape;196;p26"/>
          <p:cNvPicPr preferRelativeResize="0"/>
          <p:nvPr/>
        </p:nvPicPr>
        <p:blipFill>
          <a:blip r:embed="rId3">
            <a:alphaModFix/>
          </a:blip>
          <a:stretch>
            <a:fillRect/>
          </a:stretch>
        </p:blipFill>
        <p:spPr>
          <a:xfrm>
            <a:off x="2205900" y="92125"/>
            <a:ext cx="6674025" cy="4959249"/>
          </a:xfrm>
          <a:prstGeom prst="rect">
            <a:avLst/>
          </a:prstGeom>
          <a:noFill/>
          <a:ln>
            <a:noFill/>
          </a:ln>
        </p:spPr>
      </p:pic>
      <p:sp>
        <p:nvSpPr>
          <p:cNvPr id="197" name="Google Shape;197;p26"/>
          <p:cNvSpPr txBox="1"/>
          <p:nvPr/>
        </p:nvSpPr>
        <p:spPr>
          <a:xfrm>
            <a:off x="401450" y="623450"/>
            <a:ext cx="4765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Black"/>
                <a:ea typeface="Lato Black"/>
                <a:cs typeface="Lato Black"/>
                <a:sym typeface="Lato Black"/>
              </a:rPr>
              <a:t>Repository Design</a:t>
            </a:r>
            <a:endParaRPr>
              <a:latin typeface="Lato Black"/>
              <a:ea typeface="Lato Black"/>
              <a:cs typeface="Lato Black"/>
              <a:sym typeface="Lato Black"/>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pic>
        <p:nvPicPr>
          <p:cNvPr id="202" name="Google Shape;202;p27"/>
          <p:cNvPicPr preferRelativeResize="0"/>
          <p:nvPr/>
        </p:nvPicPr>
        <p:blipFill>
          <a:blip r:embed="rId3">
            <a:alphaModFix/>
          </a:blip>
          <a:stretch>
            <a:fillRect/>
          </a:stretch>
        </p:blipFill>
        <p:spPr>
          <a:xfrm>
            <a:off x="152400" y="152400"/>
            <a:ext cx="8593209" cy="48386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29"/>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42"/>
        <p:cNvGrpSpPr/>
        <p:nvPr/>
      </p:nvGrpSpPr>
      <p:grpSpPr>
        <a:xfrm>
          <a:off x="0" y="0"/>
          <a:ext cx="0" cy="0"/>
          <a:chOff x="0" y="0"/>
          <a:chExt cx="0" cy="0"/>
        </a:xfrm>
      </p:grpSpPr>
      <p:sp>
        <p:nvSpPr>
          <p:cNvPr id="143" name="Google Shape;143;p18"/>
          <p:cNvSpPr txBox="1">
            <a:spLocks noGrp="1"/>
          </p:cNvSpPr>
          <p:nvPr>
            <p:ph type="title"/>
          </p:nvPr>
        </p:nvSpPr>
        <p:spPr>
          <a:xfrm>
            <a:off x="729450" y="132245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144" name="Google Shape;144;p18"/>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rgbClr val="FFFFFF"/>
                </a:solidFill>
              </a:rPr>
              <a:t>Problem Statement</a:t>
            </a:r>
            <a:endParaRPr sz="1600">
              <a:solidFill>
                <a:srgbClr val="FFFFFF"/>
              </a:solidFill>
            </a:endParaRPr>
          </a:p>
          <a:p>
            <a:pPr marL="0" lvl="0" indent="0" algn="l" rtl="0">
              <a:lnSpc>
                <a:spcPct val="115000"/>
              </a:lnSpc>
              <a:spcBef>
                <a:spcPts val="1600"/>
              </a:spcBef>
              <a:spcAft>
                <a:spcPts val="0"/>
              </a:spcAft>
              <a:buNone/>
            </a:pPr>
            <a:r>
              <a:rPr lang="en" sz="1600">
                <a:solidFill>
                  <a:srgbClr val="FFFFFF"/>
                </a:solidFill>
              </a:rPr>
              <a:t>Technologies Used</a:t>
            </a:r>
            <a:endParaRPr sz="1600">
              <a:solidFill>
                <a:srgbClr val="FFFFFF"/>
              </a:solidFill>
            </a:endParaRPr>
          </a:p>
          <a:p>
            <a:pPr marL="0" lvl="0" indent="0" algn="l" rtl="0">
              <a:lnSpc>
                <a:spcPct val="115000"/>
              </a:lnSpc>
              <a:spcBef>
                <a:spcPts val="1600"/>
              </a:spcBef>
              <a:spcAft>
                <a:spcPts val="0"/>
              </a:spcAft>
              <a:buNone/>
            </a:pPr>
            <a:r>
              <a:rPr lang="en" sz="1600">
                <a:solidFill>
                  <a:srgbClr val="FFFFFF"/>
                </a:solidFill>
              </a:rPr>
              <a:t>Modules</a:t>
            </a:r>
            <a:endParaRPr sz="1600">
              <a:solidFill>
                <a:srgbClr val="FFFFFF"/>
              </a:solidFill>
            </a:endParaRPr>
          </a:p>
          <a:p>
            <a:pPr marL="0" lvl="0" indent="0" algn="l" rtl="0">
              <a:lnSpc>
                <a:spcPct val="115000"/>
              </a:lnSpc>
              <a:spcBef>
                <a:spcPts val="1600"/>
              </a:spcBef>
              <a:spcAft>
                <a:spcPts val="0"/>
              </a:spcAft>
              <a:buNone/>
            </a:pPr>
            <a:r>
              <a:rPr lang="en" sz="1600">
                <a:solidFill>
                  <a:srgbClr val="FFFFFF"/>
                </a:solidFill>
              </a:rPr>
              <a:t>Class/Repository Design</a:t>
            </a:r>
            <a:endParaRPr sz="1600">
              <a:solidFill>
                <a:srgbClr val="FFFFFF"/>
              </a:solidFill>
            </a:endParaRPr>
          </a:p>
          <a:p>
            <a:pPr marL="0" lvl="0" indent="0" algn="l" rtl="0">
              <a:lnSpc>
                <a:spcPct val="115000"/>
              </a:lnSpc>
              <a:spcBef>
                <a:spcPts val="1600"/>
              </a:spcBef>
              <a:spcAft>
                <a:spcPts val="0"/>
              </a:spcAft>
              <a:buNone/>
            </a:pPr>
            <a:r>
              <a:rPr lang="en" sz="1600">
                <a:solidFill>
                  <a:srgbClr val="FFFFFF"/>
                </a:solidFill>
              </a:rPr>
              <a:t>App Workflow</a:t>
            </a: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spcBef>
                <a:spcPts val="1600"/>
              </a:spcBef>
              <a:spcAft>
                <a:spcPts val="1600"/>
              </a:spcAft>
              <a:buNone/>
            </a:pP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9"/>
          <p:cNvSpPr txBox="1">
            <a:spLocks noGrp="1"/>
          </p:cNvSpPr>
          <p:nvPr>
            <p:ph type="title"/>
          </p:nvPr>
        </p:nvSpPr>
        <p:spPr>
          <a:xfrm>
            <a:off x="729450" y="6002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Cab Booking System (CBS)</a:t>
            </a:r>
            <a:endParaRPr/>
          </a:p>
        </p:txBody>
      </p:sp>
      <p:sp>
        <p:nvSpPr>
          <p:cNvPr id="150" name="Google Shape;150;p19"/>
          <p:cNvSpPr txBox="1">
            <a:spLocks noGrp="1"/>
          </p:cNvSpPr>
          <p:nvPr>
            <p:ph type="body" idx="1"/>
          </p:nvPr>
        </p:nvSpPr>
        <p:spPr>
          <a:xfrm>
            <a:off x="729450" y="1637475"/>
            <a:ext cx="7688700" cy="2946900"/>
          </a:xfrm>
          <a:prstGeom prst="rect">
            <a:avLst/>
          </a:prstGeom>
        </p:spPr>
        <p:txBody>
          <a:bodyPr spcFirstLastPara="1" wrap="square" lIns="91425" tIns="91425" rIns="91425" bIns="91425" anchor="t" anchorCtr="0">
            <a:noAutofit/>
          </a:bodyPr>
          <a:lstStyle/>
          <a:p>
            <a:pPr marL="457200" lvl="0" indent="-307975" algn="just" rtl="0">
              <a:lnSpc>
                <a:spcPct val="135714"/>
              </a:lnSpc>
              <a:spcBef>
                <a:spcPts val="0"/>
              </a:spcBef>
              <a:spcAft>
                <a:spcPts val="0"/>
              </a:spcAft>
              <a:buClr>
                <a:schemeClr val="dk2"/>
              </a:buClr>
              <a:buSzPts val="1250"/>
              <a:buFont typeface="Courier New"/>
              <a:buChar char="●"/>
            </a:pPr>
            <a:r>
              <a:rPr lang="en" sz="1250">
                <a:solidFill>
                  <a:schemeClr val="dk2"/>
                </a:solidFill>
                <a:highlight>
                  <a:schemeClr val="lt1"/>
                </a:highlight>
                <a:latin typeface="Courier New"/>
                <a:ea typeface="Courier New"/>
                <a:cs typeface="Courier New"/>
                <a:sym typeface="Courier New"/>
              </a:rPr>
              <a:t>The cab Booking system is a cab booking service where customers can book a ride from a place in the city to another place in the city. </a:t>
            </a:r>
            <a:endParaRPr sz="1250">
              <a:solidFill>
                <a:schemeClr val="dk2"/>
              </a:solidFill>
              <a:highlight>
                <a:schemeClr val="lt1"/>
              </a:highlight>
              <a:latin typeface="Courier New"/>
              <a:ea typeface="Courier New"/>
              <a:cs typeface="Courier New"/>
              <a:sym typeface="Courier New"/>
            </a:endParaRPr>
          </a:p>
          <a:p>
            <a:pPr marL="457200" lvl="0" indent="-307975" algn="just" rtl="0">
              <a:lnSpc>
                <a:spcPct val="135714"/>
              </a:lnSpc>
              <a:spcBef>
                <a:spcPts val="0"/>
              </a:spcBef>
              <a:spcAft>
                <a:spcPts val="0"/>
              </a:spcAft>
              <a:buClr>
                <a:schemeClr val="dk2"/>
              </a:buClr>
              <a:buSzPts val="1250"/>
              <a:buFont typeface="Courier New"/>
              <a:buChar char="●"/>
            </a:pPr>
            <a:r>
              <a:rPr lang="en" sz="1250">
                <a:solidFill>
                  <a:schemeClr val="dk2"/>
                </a:solidFill>
                <a:highlight>
                  <a:schemeClr val="lt1"/>
                </a:highlight>
                <a:latin typeface="Courier New"/>
                <a:ea typeface="Courier New"/>
                <a:cs typeface="Courier New"/>
                <a:sym typeface="Courier New"/>
              </a:rPr>
              <a:t>The cab Booking system offers mobility solutions by connecting customers to a wide range of cabs enabling convenience and transparency. </a:t>
            </a:r>
            <a:endParaRPr sz="1250">
              <a:solidFill>
                <a:schemeClr val="dk2"/>
              </a:solidFill>
              <a:highlight>
                <a:schemeClr val="lt1"/>
              </a:highlight>
              <a:latin typeface="Courier New"/>
              <a:ea typeface="Courier New"/>
              <a:cs typeface="Courier New"/>
              <a:sym typeface="Courier New"/>
            </a:endParaRPr>
          </a:p>
          <a:p>
            <a:pPr marL="457200" lvl="0" indent="-307975" algn="just" rtl="0">
              <a:lnSpc>
                <a:spcPct val="135714"/>
              </a:lnSpc>
              <a:spcBef>
                <a:spcPts val="0"/>
              </a:spcBef>
              <a:spcAft>
                <a:spcPts val="0"/>
              </a:spcAft>
              <a:buClr>
                <a:schemeClr val="dk2"/>
              </a:buClr>
              <a:buSzPts val="1250"/>
              <a:buFont typeface="Courier New"/>
              <a:buChar char="●"/>
            </a:pPr>
            <a:r>
              <a:rPr lang="en" sz="1250">
                <a:solidFill>
                  <a:schemeClr val="dk2"/>
                </a:solidFill>
                <a:highlight>
                  <a:schemeClr val="lt1"/>
                </a:highlight>
                <a:latin typeface="Courier New"/>
                <a:ea typeface="Courier New"/>
                <a:cs typeface="Courier New"/>
                <a:sym typeface="Courier New"/>
              </a:rPr>
              <a:t>It was made to offer a comprehensive range of travel-related services for both customer and the admin. It provides the customers with various tools and information that they need to research, plan and book a cab in their city.  It provides the admin with tools and services to manage the customers, drivers, and trips made. We offer this service online through our website.</a:t>
            </a:r>
            <a:endParaRPr sz="1250">
              <a:solidFill>
                <a:schemeClr val="dk2"/>
              </a:solidFill>
              <a:highlight>
                <a:schemeClr val="lt1"/>
              </a:highlight>
              <a:latin typeface="Courier New"/>
              <a:ea typeface="Courier New"/>
              <a:cs typeface="Courier New"/>
              <a:sym typeface="Courier New"/>
            </a:endParaRPr>
          </a:p>
          <a:p>
            <a:pPr marL="0" lvl="0" indent="0" algn="l" rtl="0">
              <a:lnSpc>
                <a:spcPct val="135714"/>
              </a:lnSpc>
              <a:spcBef>
                <a:spcPts val="0"/>
              </a:spcBef>
              <a:spcAft>
                <a:spcPts val="0"/>
              </a:spcAft>
              <a:buNone/>
            </a:pPr>
            <a:endParaRPr sz="1050">
              <a:solidFill>
                <a:schemeClr val="dk2"/>
              </a:solidFill>
              <a:highlight>
                <a:schemeClr val="lt1"/>
              </a:highlight>
              <a:latin typeface="Courier New"/>
              <a:ea typeface="Courier New"/>
              <a:cs typeface="Courier New"/>
              <a:sym typeface="Courier New"/>
            </a:endParaRPr>
          </a:p>
          <a:p>
            <a:pPr marL="0" lvl="0" indent="0" algn="l" rtl="0">
              <a:spcBef>
                <a:spcPts val="0"/>
              </a:spcBef>
              <a:spcAft>
                <a:spcPts val="16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4"/>
        <p:cNvGrpSpPr/>
        <p:nvPr/>
      </p:nvGrpSpPr>
      <p:grpSpPr>
        <a:xfrm>
          <a:off x="0" y="0"/>
          <a:ext cx="0" cy="0"/>
          <a:chOff x="0" y="0"/>
          <a:chExt cx="0" cy="0"/>
        </a:xfrm>
      </p:grpSpPr>
      <p:sp>
        <p:nvSpPr>
          <p:cNvPr id="155" name="Google Shape;155;p20"/>
          <p:cNvSpPr txBox="1">
            <a:spLocks noGrp="1"/>
          </p:cNvSpPr>
          <p:nvPr>
            <p:ph type="title"/>
          </p:nvPr>
        </p:nvSpPr>
        <p:spPr>
          <a:xfrm>
            <a:off x="770150" y="433925"/>
            <a:ext cx="7688400" cy="67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 Statement</a:t>
            </a:r>
            <a:endParaRPr/>
          </a:p>
          <a:p>
            <a:pPr marL="0" lvl="0" indent="0" algn="l" rtl="0">
              <a:lnSpc>
                <a:spcPct val="100000"/>
              </a:lnSpc>
              <a:spcBef>
                <a:spcPts val="0"/>
              </a:spcBef>
              <a:spcAft>
                <a:spcPts val="0"/>
              </a:spcAft>
              <a:buNone/>
            </a:pPr>
            <a:endParaRPr/>
          </a:p>
          <a:p>
            <a:pPr marL="457200" lvl="0" indent="-349250" algn="l" rtl="0">
              <a:lnSpc>
                <a:spcPct val="100000"/>
              </a:lnSpc>
              <a:spcBef>
                <a:spcPts val="300"/>
              </a:spcBef>
              <a:spcAft>
                <a:spcPts val="0"/>
              </a:spcAft>
              <a:buClr>
                <a:srgbClr val="FFFFFF"/>
              </a:buClr>
              <a:buSzPts val="1900"/>
              <a:buFont typeface="Lato Light"/>
              <a:buChar char="●"/>
            </a:pPr>
            <a:r>
              <a:rPr lang="en" sz="1900" b="0">
                <a:solidFill>
                  <a:srgbClr val="FFFFFF"/>
                </a:solidFill>
                <a:latin typeface="Lato Light"/>
                <a:ea typeface="Lato Light"/>
                <a:cs typeface="Lato Light"/>
                <a:sym typeface="Lato Light"/>
              </a:rPr>
              <a:t>To Create an Application for Online Cab Booking</a:t>
            </a:r>
            <a:endParaRPr sz="1900" b="0">
              <a:solidFill>
                <a:srgbClr val="FFFFFF"/>
              </a:solidFill>
              <a:latin typeface="Lato Light"/>
              <a:ea typeface="Lato Light"/>
              <a:cs typeface="Lato Light"/>
              <a:sym typeface="Lato Light"/>
            </a:endParaRPr>
          </a:p>
          <a:p>
            <a:pPr marL="457200" lvl="0" indent="-349250" algn="l" rtl="0">
              <a:lnSpc>
                <a:spcPct val="100000"/>
              </a:lnSpc>
              <a:spcBef>
                <a:spcPts val="0"/>
              </a:spcBef>
              <a:spcAft>
                <a:spcPts val="0"/>
              </a:spcAft>
              <a:buClr>
                <a:srgbClr val="FFFFFF"/>
              </a:buClr>
              <a:buSzPts val="1900"/>
              <a:buFont typeface="Lato Light"/>
              <a:buChar char="●"/>
            </a:pPr>
            <a:r>
              <a:rPr lang="en" sz="1900" b="0">
                <a:solidFill>
                  <a:srgbClr val="FFFFFF"/>
                </a:solidFill>
                <a:latin typeface="Lato Light"/>
                <a:ea typeface="Lato Light"/>
                <a:cs typeface="Lato Light"/>
                <a:sym typeface="Lato Light"/>
              </a:rPr>
              <a:t>Customer should be able to view the list of available cabs.</a:t>
            </a:r>
            <a:endParaRPr sz="1900" b="0">
              <a:solidFill>
                <a:srgbClr val="FFFFFF"/>
              </a:solidFill>
              <a:latin typeface="Lato Light"/>
              <a:ea typeface="Lato Light"/>
              <a:cs typeface="Lato Light"/>
              <a:sym typeface="Lato Light"/>
            </a:endParaRPr>
          </a:p>
          <a:p>
            <a:pPr marL="457200" lvl="0" indent="-349250" algn="l" rtl="0">
              <a:lnSpc>
                <a:spcPct val="100000"/>
              </a:lnSpc>
              <a:spcBef>
                <a:spcPts val="0"/>
              </a:spcBef>
              <a:spcAft>
                <a:spcPts val="0"/>
              </a:spcAft>
              <a:buClr>
                <a:srgbClr val="FFFFFF"/>
              </a:buClr>
              <a:buSzPts val="1900"/>
              <a:buFont typeface="Lato Light"/>
              <a:buChar char="●"/>
            </a:pPr>
            <a:r>
              <a:rPr lang="en" sz="1900" b="0">
                <a:solidFill>
                  <a:srgbClr val="FFFFFF"/>
                </a:solidFill>
                <a:latin typeface="Lato Light"/>
                <a:ea typeface="Lato Light"/>
                <a:cs typeface="Lato Light"/>
                <a:sym typeface="Lato Light"/>
              </a:rPr>
              <a:t>Customer should be able to book cab for desired location from a certain location.</a:t>
            </a:r>
            <a:endParaRPr sz="1900" b="0">
              <a:solidFill>
                <a:srgbClr val="FFFFFF"/>
              </a:solidFill>
              <a:latin typeface="Lato Light"/>
              <a:ea typeface="Lato Light"/>
              <a:cs typeface="Lato Light"/>
              <a:sym typeface="Lato Light"/>
            </a:endParaRPr>
          </a:p>
          <a:p>
            <a:pPr marL="457200" lvl="0" indent="-349250" algn="l" rtl="0">
              <a:lnSpc>
                <a:spcPct val="100000"/>
              </a:lnSpc>
              <a:spcBef>
                <a:spcPts val="0"/>
              </a:spcBef>
              <a:spcAft>
                <a:spcPts val="0"/>
              </a:spcAft>
              <a:buClr>
                <a:srgbClr val="FFFFFF"/>
              </a:buClr>
              <a:buSzPts val="1900"/>
              <a:buFont typeface="Lato Light"/>
              <a:buChar char="●"/>
            </a:pPr>
            <a:r>
              <a:rPr lang="en" sz="1900" b="0">
                <a:solidFill>
                  <a:srgbClr val="FFFFFF"/>
                </a:solidFill>
                <a:latin typeface="Lato Light"/>
                <a:ea typeface="Lato Light"/>
                <a:cs typeface="Lato Light"/>
                <a:sym typeface="Lato Light"/>
              </a:rPr>
              <a:t>Admin should be able to perform below operations:</a:t>
            </a:r>
            <a:endParaRPr sz="1900" b="0">
              <a:solidFill>
                <a:srgbClr val="FFFFFF"/>
              </a:solidFill>
              <a:latin typeface="Lato Light"/>
              <a:ea typeface="Lato Light"/>
              <a:cs typeface="Lato Light"/>
              <a:sym typeface="Lato Light"/>
            </a:endParaRPr>
          </a:p>
          <a:p>
            <a:pPr marL="914400" lvl="1" indent="-349250" algn="l" rtl="0">
              <a:lnSpc>
                <a:spcPct val="100000"/>
              </a:lnSpc>
              <a:spcBef>
                <a:spcPts val="0"/>
              </a:spcBef>
              <a:spcAft>
                <a:spcPts val="0"/>
              </a:spcAft>
              <a:buClr>
                <a:srgbClr val="FFFFFF"/>
              </a:buClr>
              <a:buSzPts val="1900"/>
              <a:buFont typeface="Lato Light"/>
              <a:buChar char="○"/>
            </a:pPr>
            <a:r>
              <a:rPr lang="en" sz="1900" b="0">
                <a:solidFill>
                  <a:srgbClr val="FFFFFF"/>
                </a:solidFill>
                <a:latin typeface="Lato Light"/>
                <a:ea typeface="Lato Light"/>
                <a:cs typeface="Lato Light"/>
                <a:sym typeface="Lato Light"/>
              </a:rPr>
              <a:t>1. Cab Management</a:t>
            </a:r>
            <a:endParaRPr sz="1900" b="0">
              <a:solidFill>
                <a:srgbClr val="FFFFFF"/>
              </a:solidFill>
              <a:latin typeface="Lato Light"/>
              <a:ea typeface="Lato Light"/>
              <a:cs typeface="Lato Light"/>
              <a:sym typeface="Lato Light"/>
            </a:endParaRPr>
          </a:p>
          <a:p>
            <a:pPr marL="914400" lvl="1" indent="-349250" algn="l" rtl="0">
              <a:lnSpc>
                <a:spcPct val="100000"/>
              </a:lnSpc>
              <a:spcBef>
                <a:spcPts val="0"/>
              </a:spcBef>
              <a:spcAft>
                <a:spcPts val="0"/>
              </a:spcAft>
              <a:buClr>
                <a:srgbClr val="FFFFFF"/>
              </a:buClr>
              <a:buSzPts val="1900"/>
              <a:buFont typeface="Lato Light"/>
              <a:buChar char="○"/>
            </a:pPr>
            <a:r>
              <a:rPr lang="en" sz="1900" b="0">
                <a:solidFill>
                  <a:srgbClr val="FFFFFF"/>
                </a:solidFill>
                <a:latin typeface="Lato Light"/>
                <a:ea typeface="Lato Light"/>
                <a:cs typeface="Lato Light"/>
                <a:sym typeface="Lato Light"/>
              </a:rPr>
              <a:t>2. Driver Management</a:t>
            </a:r>
            <a:endParaRPr sz="1900" b="0">
              <a:solidFill>
                <a:srgbClr val="FFFFFF"/>
              </a:solidFill>
              <a:latin typeface="Lato Light"/>
              <a:ea typeface="Lato Light"/>
              <a:cs typeface="Lato Light"/>
              <a:sym typeface="Lato Light"/>
            </a:endParaRPr>
          </a:p>
          <a:p>
            <a:pPr marL="914400" lvl="1" indent="-349250" algn="l" rtl="0">
              <a:lnSpc>
                <a:spcPct val="100000"/>
              </a:lnSpc>
              <a:spcBef>
                <a:spcPts val="0"/>
              </a:spcBef>
              <a:spcAft>
                <a:spcPts val="0"/>
              </a:spcAft>
              <a:buClr>
                <a:srgbClr val="FFFFFF"/>
              </a:buClr>
              <a:buSzPts val="1900"/>
              <a:buFont typeface="Lato Light"/>
              <a:buChar char="○"/>
            </a:pPr>
            <a:r>
              <a:rPr lang="en" sz="1900" b="0">
                <a:solidFill>
                  <a:srgbClr val="FFFFFF"/>
                </a:solidFill>
                <a:latin typeface="Lato Light"/>
                <a:ea typeface="Lato Light"/>
                <a:cs typeface="Lato Light"/>
                <a:sym typeface="Lato Light"/>
              </a:rPr>
              <a:t>3. Booking Management</a:t>
            </a:r>
            <a:endParaRPr sz="1900" b="0">
              <a:solidFill>
                <a:srgbClr val="FFFFFF"/>
              </a:solidFill>
              <a:latin typeface="Lato Light"/>
              <a:ea typeface="Lato Light"/>
              <a:cs typeface="Lato Light"/>
              <a:sym typeface="Lato Light"/>
            </a:endParaRPr>
          </a:p>
          <a:p>
            <a:pPr marL="0" lvl="0" indent="0" algn="l" rtl="0">
              <a:lnSpc>
                <a:spcPct val="182000"/>
              </a:lnSpc>
              <a:spcBef>
                <a:spcPts val="300"/>
              </a:spcBef>
              <a:spcAft>
                <a:spcPts val="1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1"/>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Sprints</a:t>
            </a:r>
            <a:endParaRPr sz="3000"/>
          </a:p>
        </p:txBody>
      </p:sp>
      <p:sp>
        <p:nvSpPr>
          <p:cNvPr id="161" name="Google Shape;161;p21"/>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Application developed in following sprints :</a:t>
            </a:r>
            <a:endParaRPr b="1">
              <a:solidFill>
                <a:schemeClr val="dk1"/>
              </a:solidFill>
            </a:endParaRPr>
          </a:p>
          <a:p>
            <a:pPr marL="0" lvl="0" indent="0" algn="l" rtl="0">
              <a:spcBef>
                <a:spcPts val="1000"/>
              </a:spcBef>
              <a:spcAft>
                <a:spcPts val="0"/>
              </a:spcAft>
              <a:buNone/>
            </a:pPr>
            <a:r>
              <a:rPr lang="en" sz="1500">
                <a:solidFill>
                  <a:srgbClr val="000000"/>
                </a:solidFill>
                <a:latin typeface="Arial"/>
                <a:ea typeface="Arial"/>
                <a:cs typeface="Arial"/>
                <a:sym typeface="Arial"/>
              </a:rPr>
              <a:t>1.</a:t>
            </a:r>
            <a:r>
              <a:rPr lang="en" sz="1500">
                <a:solidFill>
                  <a:srgbClr val="000000"/>
                </a:solidFill>
                <a:latin typeface="Verdana"/>
                <a:ea typeface="Verdana"/>
                <a:cs typeface="Verdana"/>
                <a:sym typeface="Verdana"/>
              </a:rPr>
              <a:t>Core Java +JPA with Hibernate</a:t>
            </a:r>
            <a:endParaRPr sz="1500">
              <a:solidFill>
                <a:srgbClr val="000000"/>
              </a:solidFill>
              <a:latin typeface="Verdana"/>
              <a:ea typeface="Verdana"/>
              <a:cs typeface="Verdana"/>
              <a:sym typeface="Verdana"/>
            </a:endParaRPr>
          </a:p>
          <a:p>
            <a:pPr marL="0" lvl="0" indent="0" algn="l" rtl="0">
              <a:spcBef>
                <a:spcPts val="0"/>
              </a:spcBef>
              <a:spcAft>
                <a:spcPts val="0"/>
              </a:spcAft>
              <a:buNone/>
            </a:pPr>
            <a:r>
              <a:rPr lang="en" sz="1500">
                <a:solidFill>
                  <a:srgbClr val="000000"/>
                </a:solidFill>
                <a:latin typeface="Arial"/>
                <a:ea typeface="Arial"/>
                <a:cs typeface="Arial"/>
                <a:sym typeface="Arial"/>
              </a:rPr>
              <a:t>2.</a:t>
            </a:r>
            <a:r>
              <a:rPr lang="en" sz="1500">
                <a:solidFill>
                  <a:srgbClr val="000000"/>
                </a:solidFill>
                <a:latin typeface="Verdana"/>
                <a:ea typeface="Verdana"/>
                <a:cs typeface="Verdana"/>
                <a:sym typeface="Verdana"/>
              </a:rPr>
              <a:t>Spring Boot + Rest Controller + JPA with Hibernate</a:t>
            </a:r>
            <a:endParaRPr sz="1500">
              <a:solidFill>
                <a:srgbClr val="000000"/>
              </a:solidFill>
              <a:latin typeface="Verdana"/>
              <a:ea typeface="Verdana"/>
              <a:cs typeface="Verdana"/>
              <a:sym typeface="Verdana"/>
            </a:endParaRPr>
          </a:p>
          <a:p>
            <a:pPr marL="0" lvl="0" indent="0" algn="l" rtl="0">
              <a:spcBef>
                <a:spcPts val="0"/>
              </a:spcBef>
              <a:spcAft>
                <a:spcPts val="0"/>
              </a:spcAft>
              <a:buNone/>
            </a:pPr>
            <a:r>
              <a:rPr lang="en" sz="1500">
                <a:solidFill>
                  <a:srgbClr val="000000"/>
                </a:solidFill>
                <a:latin typeface="Arial"/>
                <a:ea typeface="Arial"/>
                <a:cs typeface="Arial"/>
                <a:sym typeface="Arial"/>
              </a:rPr>
              <a:t>3.</a:t>
            </a:r>
            <a:r>
              <a:rPr lang="en" sz="1500">
                <a:solidFill>
                  <a:srgbClr val="000000"/>
                </a:solidFill>
                <a:latin typeface="Verdana"/>
                <a:ea typeface="Verdana"/>
                <a:cs typeface="Verdana"/>
                <a:sym typeface="Verdana"/>
              </a:rPr>
              <a:t>Angular for UI design (Front End) + Integration with previous Sprint</a:t>
            </a:r>
            <a:endParaRPr sz="1500">
              <a:solidFill>
                <a:srgbClr val="000000"/>
              </a:solidFill>
              <a:latin typeface="Verdana"/>
              <a:ea typeface="Verdana"/>
              <a:cs typeface="Verdana"/>
              <a:sym typeface="Verdana"/>
            </a:endParaRPr>
          </a:p>
          <a:p>
            <a:pPr marL="0" lvl="0" indent="0" algn="l" rtl="0">
              <a:spcBef>
                <a:spcPts val="0"/>
              </a:spcBef>
              <a:spcAft>
                <a:spcPts val="0"/>
              </a:spcAft>
              <a:buNone/>
            </a:pPr>
            <a:endParaRPr sz="1100" b="1">
              <a:solidFill>
                <a:schemeClr val="dk1"/>
              </a:solidFill>
            </a:endParaRPr>
          </a:p>
          <a:p>
            <a:pPr marL="0" lvl="0" indent="0" algn="l" rtl="0">
              <a:spcBef>
                <a:spcPts val="1000"/>
              </a:spcBef>
              <a:spcAft>
                <a:spcPts val="0"/>
              </a:spcAft>
              <a:buNone/>
            </a:pPr>
            <a:endParaRPr sz="1100" b="1">
              <a:solidFill>
                <a:schemeClr val="dk1"/>
              </a:solidFill>
            </a:endParaRPr>
          </a:p>
          <a:p>
            <a:pPr marL="0" lvl="0" indent="0" algn="l" rtl="0">
              <a:spcBef>
                <a:spcPts val="1000"/>
              </a:spcBef>
              <a:spcAft>
                <a:spcPts val="0"/>
              </a:spcAft>
              <a:buNone/>
            </a:pPr>
            <a:endParaRPr sz="800"/>
          </a:p>
          <a:p>
            <a:pPr marL="0" lvl="0" indent="0" algn="l" rtl="0">
              <a:lnSpc>
                <a:spcPct val="115000"/>
              </a:lnSpc>
              <a:spcBef>
                <a:spcPts val="1600"/>
              </a:spcBef>
              <a:spcAft>
                <a:spcPts val="1600"/>
              </a:spcAft>
              <a:buNone/>
            </a:pPr>
            <a:endParaRPr sz="8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Technologies Used</a:t>
            </a:r>
            <a:endParaRPr sz="3000"/>
          </a:p>
          <a:p>
            <a:pPr marL="0" lvl="0" indent="0" algn="l" rtl="0">
              <a:spcBef>
                <a:spcPts val="0"/>
              </a:spcBef>
              <a:spcAft>
                <a:spcPts val="0"/>
              </a:spcAft>
              <a:buNone/>
            </a:pPr>
            <a:endParaRPr sz="3000"/>
          </a:p>
        </p:txBody>
      </p:sp>
      <p:sp>
        <p:nvSpPr>
          <p:cNvPr id="167" name="Google Shape;167;p22"/>
          <p:cNvSpPr txBox="1">
            <a:spLocks noGrp="1"/>
          </p:cNvSpPr>
          <p:nvPr>
            <p:ph type="body" idx="2"/>
          </p:nvPr>
        </p:nvSpPr>
        <p:spPr>
          <a:xfrm>
            <a:off x="4403700" y="365100"/>
            <a:ext cx="4740300" cy="4413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750">
              <a:solidFill>
                <a:schemeClr val="dk1"/>
              </a:solidFill>
              <a:highlight>
                <a:srgbClr val="EDEBE9"/>
              </a:highlight>
            </a:endParaRPr>
          </a:p>
          <a:p>
            <a:pPr marL="622300" lvl="0" indent="-314325" algn="l" rtl="0">
              <a:spcBef>
                <a:spcPts val="1000"/>
              </a:spcBef>
              <a:spcAft>
                <a:spcPts val="0"/>
              </a:spcAft>
              <a:buClr>
                <a:schemeClr val="dk1"/>
              </a:buClr>
              <a:buSzPts val="1350"/>
              <a:buFont typeface="Arial"/>
              <a:buChar char="●"/>
            </a:pPr>
            <a:r>
              <a:rPr lang="en" sz="1750" b="1">
                <a:solidFill>
                  <a:schemeClr val="dk1"/>
                </a:solidFill>
                <a:highlight>
                  <a:schemeClr val="lt1"/>
                </a:highlight>
              </a:rPr>
              <a:t>Spring Boot​</a:t>
            </a:r>
            <a:endParaRPr sz="1750" b="1">
              <a:solidFill>
                <a:schemeClr val="dk1"/>
              </a:solidFill>
              <a:highlight>
                <a:schemeClr val="lt1"/>
              </a:highlight>
            </a:endParaRPr>
          </a:p>
          <a:p>
            <a:pPr marL="622300" lvl="0" indent="-314325" algn="l" rtl="0">
              <a:spcBef>
                <a:spcPts val="0"/>
              </a:spcBef>
              <a:spcAft>
                <a:spcPts val="0"/>
              </a:spcAft>
              <a:buClr>
                <a:schemeClr val="dk1"/>
              </a:buClr>
              <a:buSzPts val="1350"/>
              <a:buFont typeface="Lato"/>
              <a:buChar char="●"/>
            </a:pPr>
            <a:r>
              <a:rPr lang="en" sz="1750" b="1">
                <a:solidFill>
                  <a:schemeClr val="dk1"/>
                </a:solidFill>
                <a:highlight>
                  <a:schemeClr val="lt1"/>
                </a:highlight>
              </a:rPr>
              <a:t>JDK - 1.8 or later​</a:t>
            </a:r>
            <a:endParaRPr sz="1750" b="1">
              <a:solidFill>
                <a:schemeClr val="dk1"/>
              </a:solidFill>
              <a:highlight>
                <a:schemeClr val="lt1"/>
              </a:highlight>
            </a:endParaRPr>
          </a:p>
          <a:p>
            <a:pPr marL="622300" lvl="0" indent="-314325" algn="l" rtl="0">
              <a:spcBef>
                <a:spcPts val="0"/>
              </a:spcBef>
              <a:spcAft>
                <a:spcPts val="0"/>
              </a:spcAft>
              <a:buClr>
                <a:schemeClr val="dk1"/>
              </a:buClr>
              <a:buSzPts val="1350"/>
              <a:buFont typeface="Lato"/>
              <a:buChar char="●"/>
            </a:pPr>
            <a:r>
              <a:rPr lang="en" sz="1750" b="1">
                <a:solidFill>
                  <a:schemeClr val="dk1"/>
                </a:solidFill>
                <a:highlight>
                  <a:schemeClr val="lt1"/>
                </a:highlight>
              </a:rPr>
              <a:t>Spring Framework​</a:t>
            </a:r>
            <a:endParaRPr sz="1750" b="1">
              <a:solidFill>
                <a:schemeClr val="dk1"/>
              </a:solidFill>
              <a:highlight>
                <a:schemeClr val="lt1"/>
              </a:highlight>
            </a:endParaRPr>
          </a:p>
          <a:p>
            <a:pPr marL="622300" lvl="0" indent="-314325" algn="l" rtl="0">
              <a:spcBef>
                <a:spcPts val="0"/>
              </a:spcBef>
              <a:spcAft>
                <a:spcPts val="0"/>
              </a:spcAft>
              <a:buClr>
                <a:schemeClr val="dk1"/>
              </a:buClr>
              <a:buSzPts val="1350"/>
              <a:buFont typeface="Lato"/>
              <a:buChar char="●"/>
            </a:pPr>
            <a:r>
              <a:rPr lang="en" sz="1750" b="1">
                <a:solidFill>
                  <a:schemeClr val="dk1"/>
                </a:solidFill>
                <a:highlight>
                  <a:schemeClr val="lt1"/>
                </a:highlight>
              </a:rPr>
              <a:t>Spring Data JPA (Hibernate)​</a:t>
            </a:r>
            <a:endParaRPr sz="1750" b="1">
              <a:solidFill>
                <a:schemeClr val="dk1"/>
              </a:solidFill>
              <a:highlight>
                <a:schemeClr val="lt1"/>
              </a:highlight>
            </a:endParaRPr>
          </a:p>
          <a:p>
            <a:pPr marL="622300" lvl="0" indent="-314325" algn="l" rtl="0">
              <a:spcBef>
                <a:spcPts val="0"/>
              </a:spcBef>
              <a:spcAft>
                <a:spcPts val="0"/>
              </a:spcAft>
              <a:buClr>
                <a:schemeClr val="dk1"/>
              </a:buClr>
              <a:buSzPts val="1350"/>
              <a:buFont typeface="Lato"/>
              <a:buChar char="●"/>
            </a:pPr>
            <a:r>
              <a:rPr lang="en" sz="1750" b="1">
                <a:solidFill>
                  <a:schemeClr val="dk1"/>
                </a:solidFill>
                <a:highlight>
                  <a:schemeClr val="lt1"/>
                </a:highlight>
              </a:rPr>
              <a:t>Maven​</a:t>
            </a:r>
            <a:endParaRPr sz="1750" b="1">
              <a:solidFill>
                <a:schemeClr val="dk1"/>
              </a:solidFill>
              <a:highlight>
                <a:schemeClr val="lt1"/>
              </a:highlight>
            </a:endParaRPr>
          </a:p>
          <a:p>
            <a:pPr marL="622300" lvl="0" indent="-314325" algn="l" rtl="0">
              <a:spcBef>
                <a:spcPts val="0"/>
              </a:spcBef>
              <a:spcAft>
                <a:spcPts val="0"/>
              </a:spcAft>
              <a:buClr>
                <a:schemeClr val="dk1"/>
              </a:buClr>
              <a:buSzPts val="1350"/>
              <a:buFont typeface="Lato"/>
              <a:buChar char="●"/>
            </a:pPr>
            <a:r>
              <a:rPr lang="en" sz="1750" b="1">
                <a:solidFill>
                  <a:schemeClr val="dk1"/>
                </a:solidFill>
                <a:highlight>
                  <a:schemeClr val="lt1"/>
                </a:highlight>
              </a:rPr>
              <a:t>IDE - Eclipse or Spring Tool Suite (STS)​</a:t>
            </a:r>
            <a:endParaRPr sz="1750" b="1">
              <a:solidFill>
                <a:schemeClr val="dk1"/>
              </a:solidFill>
              <a:highlight>
                <a:schemeClr val="lt1"/>
              </a:highlight>
            </a:endParaRPr>
          </a:p>
          <a:p>
            <a:pPr marL="622300" lvl="0" indent="-314325" algn="l" rtl="0">
              <a:spcBef>
                <a:spcPts val="0"/>
              </a:spcBef>
              <a:spcAft>
                <a:spcPts val="0"/>
              </a:spcAft>
              <a:buClr>
                <a:schemeClr val="dk1"/>
              </a:buClr>
              <a:buSzPts val="1350"/>
              <a:buFont typeface="Lato"/>
              <a:buChar char="●"/>
            </a:pPr>
            <a:r>
              <a:rPr lang="en" sz="1750" b="1">
                <a:solidFill>
                  <a:schemeClr val="dk1"/>
                </a:solidFill>
                <a:highlight>
                  <a:schemeClr val="lt1"/>
                </a:highlight>
              </a:rPr>
              <a:t>bootstrap​</a:t>
            </a:r>
            <a:endParaRPr sz="1750" b="1">
              <a:solidFill>
                <a:schemeClr val="dk1"/>
              </a:solidFill>
              <a:highlight>
                <a:schemeClr val="lt1"/>
              </a:highlight>
            </a:endParaRPr>
          </a:p>
          <a:p>
            <a:pPr marL="622300" lvl="0" indent="-314325" algn="l" rtl="0">
              <a:spcBef>
                <a:spcPts val="0"/>
              </a:spcBef>
              <a:spcAft>
                <a:spcPts val="0"/>
              </a:spcAft>
              <a:buClr>
                <a:schemeClr val="dk1"/>
              </a:buClr>
              <a:buSzPts val="1350"/>
              <a:buFont typeface="Lato"/>
              <a:buChar char="●"/>
            </a:pPr>
            <a:r>
              <a:rPr lang="en" sz="1750" b="1">
                <a:solidFill>
                  <a:schemeClr val="dk1"/>
                </a:solidFill>
                <a:highlight>
                  <a:schemeClr val="lt1"/>
                </a:highlight>
              </a:rPr>
              <a:t>PostgreSQL​</a:t>
            </a:r>
            <a:endParaRPr sz="1750" b="1">
              <a:solidFill>
                <a:schemeClr val="dk1"/>
              </a:solidFill>
              <a:highlight>
                <a:schemeClr val="lt1"/>
              </a:highlight>
            </a:endParaRPr>
          </a:p>
          <a:p>
            <a:pPr marL="622300" lvl="0" indent="-314325" algn="l" rtl="0">
              <a:spcBef>
                <a:spcPts val="0"/>
              </a:spcBef>
              <a:spcAft>
                <a:spcPts val="0"/>
              </a:spcAft>
              <a:buClr>
                <a:schemeClr val="dk1"/>
              </a:buClr>
              <a:buSzPts val="1350"/>
              <a:buFont typeface="Lato"/>
              <a:buChar char="●"/>
            </a:pPr>
            <a:r>
              <a:rPr lang="en" sz="1750" b="1">
                <a:solidFill>
                  <a:schemeClr val="dk1"/>
                </a:solidFill>
                <a:highlight>
                  <a:schemeClr val="lt1"/>
                </a:highlight>
              </a:rPr>
              <a:t>Angular​</a:t>
            </a:r>
            <a:endParaRPr sz="1750" b="1">
              <a:solidFill>
                <a:schemeClr val="dk1"/>
              </a:solidFill>
              <a:highlight>
                <a:schemeClr val="lt1"/>
              </a:highlight>
            </a:endParaRPr>
          </a:p>
          <a:p>
            <a:pPr marL="622300" lvl="0" indent="-314325" algn="l" rtl="0">
              <a:spcBef>
                <a:spcPts val="0"/>
              </a:spcBef>
              <a:spcAft>
                <a:spcPts val="0"/>
              </a:spcAft>
              <a:buClr>
                <a:schemeClr val="dk1"/>
              </a:buClr>
              <a:buSzPts val="1350"/>
              <a:buFont typeface="Lato"/>
              <a:buChar char="●"/>
            </a:pPr>
            <a:r>
              <a:rPr lang="en" sz="1750" b="1">
                <a:solidFill>
                  <a:schemeClr val="dk1"/>
                </a:solidFill>
                <a:highlight>
                  <a:schemeClr val="lt1"/>
                </a:highlight>
              </a:rPr>
              <a:t>IDE- Visual Studio Code​</a:t>
            </a:r>
            <a:endParaRPr sz="1750" b="1">
              <a:solidFill>
                <a:schemeClr val="dk1"/>
              </a:solidFill>
              <a:highlight>
                <a:schemeClr val="lt1"/>
              </a:highlight>
            </a:endParaRPr>
          </a:p>
          <a:p>
            <a:pPr marL="457200" lvl="0" indent="0" algn="l" rtl="0">
              <a:spcBef>
                <a:spcPts val="0"/>
              </a:spcBef>
              <a:spcAft>
                <a:spcPts val="0"/>
              </a:spcAft>
              <a:buNone/>
            </a:pPr>
            <a:endParaRPr sz="1750">
              <a:solidFill>
                <a:schemeClr val="dk1"/>
              </a:solidFill>
              <a:highlight>
                <a:srgbClr val="EDEBE9"/>
              </a:highlight>
            </a:endParaRPr>
          </a:p>
          <a:p>
            <a:pPr marL="457200" lvl="0" indent="0" algn="l" rtl="0">
              <a:spcBef>
                <a:spcPts val="0"/>
              </a:spcBef>
              <a:spcAft>
                <a:spcPts val="0"/>
              </a:spcAft>
              <a:buNone/>
            </a:pPr>
            <a:endParaRPr sz="1750">
              <a:solidFill>
                <a:srgbClr val="000000"/>
              </a:solidFill>
              <a:highlight>
                <a:srgbClr val="EDEBE9"/>
              </a:highlight>
              <a:latin typeface="Arial"/>
              <a:ea typeface="Arial"/>
              <a:cs typeface="Arial"/>
              <a:sym typeface="Arial"/>
            </a:endParaRPr>
          </a:p>
          <a:p>
            <a:pPr marL="0" lvl="0" indent="0" algn="l" rtl="0">
              <a:lnSpc>
                <a:spcPct val="115000"/>
              </a:lnSpc>
              <a:spcBef>
                <a:spcPts val="0"/>
              </a:spcBef>
              <a:spcAft>
                <a:spcPts val="1000"/>
              </a:spcAft>
              <a:buNone/>
            </a:pPr>
            <a:endParaRPr sz="1600" b="1">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3"/>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Modules</a:t>
            </a:r>
            <a:endParaRPr sz="3000"/>
          </a:p>
        </p:txBody>
      </p:sp>
      <p:sp>
        <p:nvSpPr>
          <p:cNvPr id="173" name="Google Shape;173;p23"/>
          <p:cNvSpPr txBox="1"/>
          <p:nvPr/>
        </p:nvSpPr>
        <p:spPr>
          <a:xfrm>
            <a:off x="5927926" y="1267815"/>
            <a:ext cx="1075200" cy="5214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a:solidFill>
                  <a:srgbClr val="FFFFFF"/>
                </a:solidFill>
                <a:latin typeface="Roboto"/>
                <a:ea typeface="Roboto"/>
                <a:cs typeface="Roboto"/>
                <a:sym typeface="Roboto"/>
              </a:rPr>
              <a:t>Vestibulum congue </a:t>
            </a:r>
            <a:endParaRPr sz="1100">
              <a:solidFill>
                <a:srgbClr val="FFFFFF"/>
              </a:solidFill>
              <a:latin typeface="Roboto"/>
              <a:ea typeface="Roboto"/>
              <a:cs typeface="Roboto"/>
              <a:sym typeface="Roboto"/>
            </a:endParaRPr>
          </a:p>
        </p:txBody>
      </p:sp>
      <p:pic>
        <p:nvPicPr>
          <p:cNvPr id="174" name="Google Shape;174;p23"/>
          <p:cNvPicPr preferRelativeResize="0"/>
          <p:nvPr/>
        </p:nvPicPr>
        <p:blipFill>
          <a:blip r:embed="rId3">
            <a:alphaModFix/>
          </a:blip>
          <a:stretch>
            <a:fillRect/>
          </a:stretch>
        </p:blipFill>
        <p:spPr>
          <a:xfrm>
            <a:off x="5702374" y="859586"/>
            <a:ext cx="1141100" cy="1077526"/>
          </a:xfrm>
          <a:prstGeom prst="rect">
            <a:avLst/>
          </a:prstGeom>
          <a:noFill/>
          <a:ln>
            <a:noFill/>
          </a:ln>
        </p:spPr>
      </p:pic>
      <p:pic>
        <p:nvPicPr>
          <p:cNvPr id="175" name="Google Shape;175;p23"/>
          <p:cNvPicPr preferRelativeResize="0"/>
          <p:nvPr/>
        </p:nvPicPr>
        <p:blipFill>
          <a:blip r:embed="rId4">
            <a:alphaModFix/>
          </a:blip>
          <a:stretch>
            <a:fillRect/>
          </a:stretch>
        </p:blipFill>
        <p:spPr>
          <a:xfrm>
            <a:off x="7164100" y="890690"/>
            <a:ext cx="1075200" cy="1015297"/>
          </a:xfrm>
          <a:prstGeom prst="rect">
            <a:avLst/>
          </a:prstGeom>
          <a:noFill/>
          <a:ln>
            <a:noFill/>
          </a:ln>
        </p:spPr>
      </p:pic>
      <p:pic>
        <p:nvPicPr>
          <p:cNvPr id="176" name="Google Shape;176;p23"/>
          <p:cNvPicPr preferRelativeResize="0"/>
          <p:nvPr/>
        </p:nvPicPr>
        <p:blipFill>
          <a:blip r:embed="rId5">
            <a:alphaModFix/>
          </a:blip>
          <a:stretch>
            <a:fillRect/>
          </a:stretch>
        </p:blipFill>
        <p:spPr>
          <a:xfrm>
            <a:off x="5702378" y="3246379"/>
            <a:ext cx="1141100" cy="1080684"/>
          </a:xfrm>
          <a:prstGeom prst="rect">
            <a:avLst/>
          </a:prstGeom>
          <a:noFill/>
          <a:ln>
            <a:noFill/>
          </a:ln>
        </p:spPr>
      </p:pic>
      <p:pic>
        <p:nvPicPr>
          <p:cNvPr id="177" name="Google Shape;177;p23"/>
          <p:cNvPicPr preferRelativeResize="0"/>
          <p:nvPr/>
        </p:nvPicPr>
        <p:blipFill>
          <a:blip r:embed="rId6">
            <a:alphaModFix/>
          </a:blip>
          <a:stretch>
            <a:fillRect/>
          </a:stretch>
        </p:blipFill>
        <p:spPr>
          <a:xfrm>
            <a:off x="7164100" y="3246374"/>
            <a:ext cx="1075200" cy="1015301"/>
          </a:xfrm>
          <a:prstGeom prst="rect">
            <a:avLst/>
          </a:prstGeom>
          <a:noFill/>
          <a:ln>
            <a:noFill/>
          </a:ln>
        </p:spPr>
      </p:pic>
      <p:pic>
        <p:nvPicPr>
          <p:cNvPr id="178" name="Google Shape;178;p23"/>
          <p:cNvPicPr preferRelativeResize="0"/>
          <p:nvPr/>
        </p:nvPicPr>
        <p:blipFill>
          <a:blip r:embed="rId7">
            <a:alphaModFix/>
          </a:blip>
          <a:stretch>
            <a:fillRect/>
          </a:stretch>
        </p:blipFill>
        <p:spPr>
          <a:xfrm>
            <a:off x="7112425" y="2083382"/>
            <a:ext cx="1075200" cy="1018294"/>
          </a:xfrm>
          <a:prstGeom prst="rect">
            <a:avLst/>
          </a:prstGeom>
          <a:noFill/>
          <a:ln>
            <a:noFill/>
          </a:ln>
        </p:spPr>
      </p:pic>
      <p:pic>
        <p:nvPicPr>
          <p:cNvPr id="179" name="Google Shape;179;p23"/>
          <p:cNvPicPr preferRelativeResize="0"/>
          <p:nvPr/>
        </p:nvPicPr>
        <p:blipFill>
          <a:blip r:embed="rId8">
            <a:alphaModFix/>
          </a:blip>
          <a:stretch>
            <a:fillRect/>
          </a:stretch>
        </p:blipFill>
        <p:spPr>
          <a:xfrm>
            <a:off x="5761025" y="2052978"/>
            <a:ext cx="1141100" cy="107752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4"/>
          <p:cNvSpPr txBox="1">
            <a:spLocks noGrp="1"/>
          </p:cNvSpPr>
          <p:nvPr>
            <p:ph type="title"/>
          </p:nvPr>
        </p:nvSpPr>
        <p:spPr>
          <a:xfrm>
            <a:off x="724950" y="1275050"/>
            <a:ext cx="3300900" cy="1785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a:solidFill>
                  <a:srgbClr val="000000"/>
                </a:solidFill>
                <a:latin typeface="Verdana"/>
                <a:ea typeface="Verdana"/>
                <a:cs typeface="Verdana"/>
                <a:sym typeface="Verdana"/>
              </a:rPr>
              <a:t>Class Design</a:t>
            </a:r>
            <a:endParaRPr sz="1800">
              <a:solidFill>
                <a:srgbClr val="000000"/>
              </a:solidFill>
              <a:latin typeface="Verdana"/>
              <a:ea typeface="Verdana"/>
              <a:cs typeface="Verdana"/>
              <a:sym typeface="Verdana"/>
            </a:endParaRPr>
          </a:p>
          <a:p>
            <a:pPr marL="0" lvl="0" indent="0" algn="l" rtl="0">
              <a:spcBef>
                <a:spcPts val="0"/>
              </a:spcBef>
              <a:spcAft>
                <a:spcPts val="0"/>
              </a:spcAft>
              <a:buNone/>
            </a:pPr>
            <a:endParaRPr/>
          </a:p>
        </p:txBody>
      </p:sp>
      <p:sp>
        <p:nvSpPr>
          <p:cNvPr id="185" name="Google Shape;185;p24"/>
          <p:cNvSpPr txBox="1"/>
          <p:nvPr/>
        </p:nvSpPr>
        <p:spPr>
          <a:xfrm>
            <a:off x="5207600" y="3521563"/>
            <a:ext cx="3300900" cy="51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endParaRPr sz="1100">
              <a:solidFill>
                <a:schemeClr val="accent1"/>
              </a:solidFill>
              <a:latin typeface="Lato"/>
              <a:ea typeface="Lato"/>
              <a:cs typeface="Lato"/>
              <a:sym typeface="Lato"/>
            </a:endParaRPr>
          </a:p>
        </p:txBody>
      </p:sp>
      <p:pic>
        <p:nvPicPr>
          <p:cNvPr id="186" name="Google Shape;186;p24"/>
          <p:cNvPicPr preferRelativeResize="0"/>
          <p:nvPr/>
        </p:nvPicPr>
        <p:blipFill rotWithShape="1">
          <a:blip r:embed="rId3">
            <a:alphaModFix/>
          </a:blip>
          <a:srcRect t="7415"/>
          <a:stretch/>
        </p:blipFill>
        <p:spPr>
          <a:xfrm>
            <a:off x="3314275" y="-80899"/>
            <a:ext cx="5842126" cy="50187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pic>
        <p:nvPicPr>
          <p:cNvPr id="191" name="Google Shape;191;p25"/>
          <p:cNvPicPr preferRelativeResize="0"/>
          <p:nvPr/>
        </p:nvPicPr>
        <p:blipFill rotWithShape="1">
          <a:blip r:embed="rId3">
            <a:alphaModFix/>
          </a:blip>
          <a:srcRect t="35163" r="31346" b="1202"/>
          <a:stretch/>
        </p:blipFill>
        <p:spPr>
          <a:xfrm>
            <a:off x="1304975" y="171325"/>
            <a:ext cx="6456502" cy="5048374"/>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305</Words>
  <Application>Microsoft Office PowerPoint</Application>
  <PresentationFormat>On-screen Show (16:9)</PresentationFormat>
  <Paragraphs>55</Paragraphs>
  <Slides>12</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Lato</vt:lpstr>
      <vt:lpstr>Arial</vt:lpstr>
      <vt:lpstr>Raleway</vt:lpstr>
      <vt:lpstr>Verdana</vt:lpstr>
      <vt:lpstr>Lato Light</vt:lpstr>
      <vt:lpstr>Lato Black</vt:lpstr>
      <vt:lpstr>Courier New</vt:lpstr>
      <vt:lpstr>Roboto</vt:lpstr>
      <vt:lpstr>Streamline</vt:lpstr>
      <vt:lpstr>Cab booking Application</vt:lpstr>
      <vt:lpstr>Introduction</vt:lpstr>
      <vt:lpstr>Cab Booking System (CBS)</vt:lpstr>
      <vt:lpstr>Problem Statement  To Create an Application for Online Cab Booking Customer should be able to view the list of available cabs. Customer should be able to book cab for desired location from a certain location. Admin should be able to perform below operations: 1. Cab Management 2. Driver Management 3. Booking Management </vt:lpstr>
      <vt:lpstr>Sprints</vt:lpstr>
      <vt:lpstr>Technologies Used </vt:lpstr>
      <vt:lpstr>Modules</vt:lpstr>
      <vt:lpstr>Class Design </vt:lpstr>
      <vt:lpstr>PowerPoint Presentation</vt:lpstr>
      <vt:lpstr>PowerPoint Presentation</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Cab booking Application</dc:title>
  <cp:lastModifiedBy>ANIRUDH SHARMA</cp:lastModifiedBy>
  <cp:revision>1</cp:revision>
  <dcterms:modified xsi:type="dcterms:W3CDTF">2023-12-30T19:20:07Z</dcterms:modified>
</cp:coreProperties>
</file>